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sldIdLst>
    <p:sldId id="273" r:id="rId2"/>
    <p:sldId id="260" r:id="rId3"/>
    <p:sldId id="280" r:id="rId4"/>
    <p:sldId id="281" r:id="rId5"/>
    <p:sldId id="282" r:id="rId6"/>
    <p:sldId id="283" r:id="rId7"/>
    <p:sldId id="270" r:id="rId8"/>
    <p:sldId id="265" r:id="rId9"/>
    <p:sldId id="266" r:id="rId10"/>
    <p:sldId id="268" r:id="rId11"/>
    <p:sldId id="269" r:id="rId12"/>
    <p:sldId id="278" r:id="rId13"/>
    <p:sldId id="279" r:id="rId14"/>
    <p:sldId id="284" r:id="rId15"/>
    <p:sldId id="285" r:id="rId16"/>
    <p:sldId id="289" r:id="rId17"/>
    <p:sldId id="288" r:id="rId18"/>
    <p:sldId id="290" r:id="rId19"/>
    <p:sldId id="274" r:id="rId20"/>
    <p:sldId id="275" r:id="rId21"/>
    <p:sldId id="276" r:id="rId22"/>
    <p:sldId id="277" r:id="rId23"/>
    <p:sldId id="287" r:id="rId24"/>
    <p:sldId id="291" r:id="rId25"/>
    <p:sldId id="292" r:id="rId26"/>
    <p:sldId id="27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952" y="-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3976-4548-7743-BE70-2B7612E79FB6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9ACBD-894B-9548-921C-28A04B7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95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3976-4548-7743-BE70-2B7612E79FB6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9ACBD-894B-9548-921C-28A04B7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99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3976-4548-7743-BE70-2B7612E79FB6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9ACBD-894B-9548-921C-28A04B7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5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3976-4548-7743-BE70-2B7612E79FB6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9ACBD-894B-9548-921C-28A04B7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9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3976-4548-7743-BE70-2B7612E79FB6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9ACBD-894B-9548-921C-28A04B7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4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3976-4548-7743-BE70-2B7612E79FB6}" type="datetimeFigureOut">
              <a:rPr lang="en-US" smtClean="0"/>
              <a:t>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9ACBD-894B-9548-921C-28A04B7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31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3976-4548-7743-BE70-2B7612E79FB6}" type="datetimeFigureOut">
              <a:rPr lang="en-US" smtClean="0"/>
              <a:t>1/18/16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9ACBD-894B-9548-921C-28A04B7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4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3976-4548-7743-BE70-2B7612E79FB6}" type="datetimeFigureOut">
              <a:rPr lang="en-US" smtClean="0"/>
              <a:t>1/18/16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9ACBD-894B-9548-921C-28A04B7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34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3976-4548-7743-BE70-2B7612E79FB6}" type="datetimeFigureOut">
              <a:rPr lang="en-US" smtClean="0"/>
              <a:t>1/18/16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9ACBD-894B-9548-921C-28A04B7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3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3976-4548-7743-BE70-2B7612E79FB6}" type="datetimeFigureOut">
              <a:rPr lang="en-US" smtClean="0"/>
              <a:t>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9ACBD-894B-9548-921C-28A04B7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82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33976-4548-7743-BE70-2B7612E79FB6}" type="datetimeFigureOut">
              <a:rPr lang="en-US" smtClean="0"/>
              <a:t>1/18/16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9ACBD-894B-9548-921C-28A04B7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9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33976-4548-7743-BE70-2B7612E79FB6}" type="datetimeFigureOut">
              <a:rPr lang="en-US" smtClean="0"/>
              <a:t>1/18/16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9ACBD-894B-9548-921C-28A04B76D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9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edia.hhmi.org/biointeractive/films/Double_Helix.html" TargetMode="External"/><Relationship Id="rId3" Type="http://schemas.openxmlformats.org/officeDocument/2006/relationships/hyperlink" Target="http://www.hhmi.org/biointeractive/chemical-structure-dna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Screen Shot 2016-01-18 at 1.40.43 PM.pn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86" b="-3486"/>
          <a:stretch>
            <a:fillRect/>
          </a:stretch>
        </p:blipFill>
        <p:spPr>
          <a:xfrm>
            <a:off x="1028699" y="330200"/>
            <a:ext cx="7272865" cy="545464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862638"/>
            <a:ext cx="5486400" cy="804862"/>
          </a:xfrm>
        </p:spPr>
        <p:txBody>
          <a:bodyPr/>
          <a:lstStyle/>
          <a:p>
            <a:pPr algn="ctr"/>
            <a:r>
              <a:rPr lang="en-US" dirty="0" smtClean="0"/>
              <a:t>BIO*300/CMPSC*300 – SPRING 2016</a:t>
            </a:r>
          </a:p>
          <a:p>
            <a:pPr algn="ctr"/>
            <a:r>
              <a:rPr lang="en-US" dirty="0" smtClean="0"/>
              <a:t>CRASH COURSE IN MOLECULAR BIOLOGY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844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DNA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98267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Nucleotides are joined by </a:t>
            </a:r>
            <a:r>
              <a:rPr lang="en-US" dirty="0" err="1" smtClean="0"/>
              <a:t>phosphodiester</a:t>
            </a:r>
            <a:r>
              <a:rPr lang="en-US" dirty="0" smtClean="0"/>
              <a:t> bonds</a:t>
            </a:r>
          </a:p>
          <a:p>
            <a:pPr lvl="1"/>
            <a:r>
              <a:rPr lang="en-US" dirty="0" smtClean="0"/>
              <a:t>phosphate to sugar</a:t>
            </a:r>
          </a:p>
          <a:p>
            <a:pPr lvl="1"/>
            <a:r>
              <a:rPr lang="en-US" dirty="0" smtClean="0"/>
              <a:t>covalent bonds</a:t>
            </a:r>
          </a:p>
          <a:p>
            <a:r>
              <a:rPr lang="en-US" dirty="0" smtClean="0"/>
              <a:t>Polarity</a:t>
            </a:r>
          </a:p>
          <a:p>
            <a:pPr lvl="1"/>
            <a:r>
              <a:rPr lang="en-US" dirty="0" smtClean="0"/>
              <a:t>5’ end – phosphate group</a:t>
            </a:r>
          </a:p>
          <a:p>
            <a:pPr lvl="1"/>
            <a:r>
              <a:rPr lang="en-US" dirty="0" smtClean="0"/>
              <a:t>3’ end – hydroxyl group</a:t>
            </a:r>
          </a:p>
          <a:p>
            <a:r>
              <a:rPr lang="en-US" dirty="0" smtClean="0"/>
              <a:t>DNA created in 5’ -&gt; 3’ direction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 descr="figure_03_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467" y="1199847"/>
            <a:ext cx="3031333" cy="533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Shot 2014-08-29 at 8.40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69" y="4910666"/>
            <a:ext cx="76199" cy="11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30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DNA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98267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Double-stranded</a:t>
            </a:r>
          </a:p>
          <a:p>
            <a:r>
              <a:rPr lang="en-US" dirty="0" smtClean="0"/>
              <a:t>Diameter – 2nm</a:t>
            </a:r>
          </a:p>
          <a:p>
            <a:r>
              <a:rPr lang="en-US" dirty="0" smtClean="0"/>
              <a:t>Helix</a:t>
            </a:r>
          </a:p>
          <a:p>
            <a:pPr lvl="1"/>
            <a:r>
              <a:rPr lang="en-US" dirty="0" smtClean="0"/>
              <a:t>Complete turn = 10bp, 3.4nm</a:t>
            </a:r>
          </a:p>
          <a:p>
            <a:pPr lvl="1"/>
            <a:r>
              <a:rPr lang="en-US" dirty="0" smtClean="0"/>
              <a:t>Major groove</a:t>
            </a:r>
          </a:p>
          <a:p>
            <a:pPr lvl="1"/>
            <a:r>
              <a:rPr lang="en-US" dirty="0" smtClean="0"/>
              <a:t>Minor </a:t>
            </a:r>
            <a:r>
              <a:rPr lang="en-US" dirty="0" smtClean="0"/>
              <a:t>groove</a:t>
            </a:r>
            <a:endParaRPr lang="en-US" dirty="0" smtClean="0"/>
          </a:p>
        </p:txBody>
      </p:sp>
      <p:pic>
        <p:nvPicPr>
          <p:cNvPr id="5" name="Picture 4" descr="figure_03_08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629" y="1417638"/>
            <a:ext cx="2781171" cy="4855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489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DNA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98267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Double-stranded</a:t>
            </a:r>
          </a:p>
          <a:p>
            <a:r>
              <a:rPr lang="en-US" dirty="0" smtClean="0"/>
              <a:t>Diameter – 2nm</a:t>
            </a:r>
          </a:p>
          <a:p>
            <a:r>
              <a:rPr lang="en-US" dirty="0" smtClean="0"/>
              <a:t>Helix</a:t>
            </a:r>
          </a:p>
          <a:p>
            <a:pPr lvl="1"/>
            <a:r>
              <a:rPr lang="en-US" dirty="0" smtClean="0"/>
              <a:t>Complete turn = 10bp, 3.4nm</a:t>
            </a:r>
          </a:p>
          <a:p>
            <a:pPr lvl="1"/>
            <a:r>
              <a:rPr lang="en-US" dirty="0" smtClean="0"/>
              <a:t>Major groove</a:t>
            </a:r>
          </a:p>
          <a:p>
            <a:pPr lvl="1"/>
            <a:r>
              <a:rPr lang="en-US" dirty="0" smtClean="0"/>
              <a:t>Minor </a:t>
            </a:r>
            <a:r>
              <a:rPr lang="en-US" dirty="0" smtClean="0"/>
              <a:t>groove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420" y="1410596"/>
            <a:ext cx="3210599" cy="47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31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ure_03_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596" y="1417638"/>
            <a:ext cx="3031333" cy="533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DNA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98267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Antiparallel </a:t>
            </a:r>
          </a:p>
          <a:p>
            <a:pPr lvl="1"/>
            <a:r>
              <a:rPr lang="en-US" dirty="0" smtClean="0"/>
              <a:t>5’ -&gt; 3’</a:t>
            </a:r>
          </a:p>
          <a:p>
            <a:pPr lvl="1"/>
            <a:r>
              <a:rPr lang="en-US" dirty="0" smtClean="0"/>
              <a:t>3’ -&gt; 5’</a:t>
            </a:r>
            <a:endParaRPr lang="en-US" dirty="0"/>
          </a:p>
        </p:txBody>
      </p:sp>
      <p:pic>
        <p:nvPicPr>
          <p:cNvPr id="5" name="Picture 4" descr="figure_03_0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429" y="1511300"/>
            <a:ext cx="2781171" cy="4855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492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Replication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two sides of the parent molecule unwind/unzip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Daughter strands are synthesized using parent strands as templates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Parent/daughter duplex winds back together</a:t>
            </a:r>
          </a:p>
          <a:p>
            <a:pPr marL="914400" lvl="1" indent="-514350"/>
            <a:r>
              <a:rPr lang="en-US" dirty="0" smtClean="0"/>
              <a:t>Semi-conservative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125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Replication Process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697" b="-6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1557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DNA Replication Process</a:t>
            </a:r>
            <a:br>
              <a:rPr lang="en-US" dirty="0" smtClean="0"/>
            </a:br>
            <a:r>
              <a:rPr lang="en-US" sz="2200" dirty="0" smtClean="0"/>
              <a:t>http://</a:t>
            </a:r>
            <a:r>
              <a:rPr lang="en-US" sz="2200" dirty="0" err="1" smtClean="0"/>
              <a:t>www.hhmi.org</a:t>
            </a:r>
            <a:r>
              <a:rPr lang="en-US" sz="2200" dirty="0" smtClean="0"/>
              <a:t>/</a:t>
            </a:r>
            <a:r>
              <a:rPr lang="en-US" sz="2200" dirty="0" err="1" smtClean="0"/>
              <a:t>biointeractive</a:t>
            </a:r>
            <a:r>
              <a:rPr lang="en-US" sz="2200" dirty="0" smtClean="0"/>
              <a:t>/</a:t>
            </a:r>
            <a:r>
              <a:rPr lang="en-US" sz="2200" dirty="0" err="1" smtClean="0"/>
              <a:t>dna</a:t>
            </a:r>
            <a:r>
              <a:rPr lang="en-US" sz="2200" dirty="0" smtClean="0"/>
              <a:t>-replication-schematic</a:t>
            </a:r>
            <a:endParaRPr lang="en-US" sz="2200" dirty="0"/>
          </a:p>
        </p:txBody>
      </p:sp>
      <p:pic>
        <p:nvPicPr>
          <p:cNvPr id="4" name="DNAi_replication_schematic-l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560755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Replication Enzymology</a:t>
            </a:r>
            <a:endParaRPr lang="en-US" dirty="0"/>
          </a:p>
        </p:txBody>
      </p:sp>
      <p:pic>
        <p:nvPicPr>
          <p:cNvPr id="4" name="Content Placeholder 3" descr="Screen shot 2011-08-22 at 3.17.04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18" r="-15318"/>
          <a:stretch>
            <a:fillRect/>
          </a:stretch>
        </p:blipFill>
        <p:spPr>
          <a:xfrm>
            <a:off x="457200" y="1417638"/>
            <a:ext cx="8229600" cy="45259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09700" y="6126163"/>
            <a:ext cx="6299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highered.mheducation.com</a:t>
            </a:r>
            <a:r>
              <a:rPr lang="en-US" sz="1100" dirty="0"/>
              <a:t>/sites/0073525324/student_view0/chapter20/</a:t>
            </a:r>
            <a:r>
              <a:rPr lang="en-US" sz="1100" dirty="0" err="1"/>
              <a:t>dna_replication_fork.html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91264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DNA Replication Enzymology</a:t>
            </a:r>
            <a:br>
              <a:rPr lang="en-US" dirty="0" smtClean="0"/>
            </a:br>
            <a:r>
              <a:rPr lang="en-US" sz="2200" dirty="0" smtClean="0"/>
              <a:t>http://</a:t>
            </a:r>
            <a:r>
              <a:rPr lang="en-US" sz="2200" dirty="0" err="1" smtClean="0"/>
              <a:t>www.hhmi.org</a:t>
            </a:r>
            <a:r>
              <a:rPr lang="en-US" sz="2200" dirty="0" smtClean="0"/>
              <a:t>/</a:t>
            </a:r>
            <a:r>
              <a:rPr lang="en-US" sz="2200" dirty="0" err="1" smtClean="0"/>
              <a:t>biointeractive</a:t>
            </a:r>
            <a:r>
              <a:rPr lang="en-US" sz="2200" dirty="0" smtClean="0"/>
              <a:t>/</a:t>
            </a:r>
            <a:r>
              <a:rPr lang="en-US" sz="2200" dirty="0" err="1" smtClean="0"/>
              <a:t>dna</a:t>
            </a:r>
            <a:r>
              <a:rPr lang="en-US" sz="2200" dirty="0" smtClean="0"/>
              <a:t>-replication-basic-detail</a:t>
            </a:r>
            <a:endParaRPr lang="en-US" sz="2200" dirty="0"/>
          </a:p>
        </p:txBody>
      </p:sp>
      <p:pic>
        <p:nvPicPr>
          <p:cNvPr id="6" name="DNAi_replication_vo1-lg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79603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</a:t>
            </a:r>
            <a:r>
              <a:rPr lang="en-US" dirty="0" smtClean="0"/>
              <a:t>Question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lang="en-US" sz="3300" dirty="0"/>
              <a:t>In the DNA sequence 5'–TGAC–3', the </a:t>
            </a:r>
            <a:r>
              <a:rPr lang="en-US" sz="3300" dirty="0" err="1"/>
              <a:t>phosphodiester</a:t>
            </a:r>
            <a:r>
              <a:rPr lang="en-US" sz="3300" dirty="0"/>
              <a:t> linkage between the guanine and the adenine connects:</a:t>
            </a:r>
          </a:p>
          <a:p>
            <a:pPr marL="0" indent="0">
              <a:buNone/>
            </a:pPr>
            <a:r>
              <a:rPr lang="en-US" dirty="0"/>
              <a:t> 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A.	the 3' end of the guanine to the 5' end of the adenine.</a:t>
            </a:r>
          </a:p>
          <a:p>
            <a:pPr marL="0" indent="0">
              <a:buNone/>
            </a:pPr>
            <a:r>
              <a:rPr lang="en-US" dirty="0"/>
              <a:t>B. 	the 2' end of the adenine to the 3' end of the guanine.</a:t>
            </a:r>
          </a:p>
          <a:p>
            <a:pPr marL="0" indent="0">
              <a:buNone/>
            </a:pPr>
            <a:r>
              <a:rPr lang="en-US" dirty="0"/>
              <a:t>C. 	the 5' end of the guanine to the 1' end of the adenine.</a:t>
            </a:r>
          </a:p>
          <a:p>
            <a:pPr marL="0" indent="0">
              <a:buNone/>
            </a:pPr>
            <a:r>
              <a:rPr lang="en-US" dirty="0"/>
              <a:t>D. 	the 3' end of the adenine to the 5' end of the guanine.</a:t>
            </a:r>
          </a:p>
          <a:p>
            <a:pPr marL="0" indent="0">
              <a:buNone/>
            </a:pPr>
            <a:r>
              <a:rPr lang="en-US" dirty="0"/>
              <a:t>E. 	the 5' end of the guanine to the 2' end of the adenine.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5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Central Dogma of Molecular Biology</a:t>
            </a:r>
            <a:endParaRPr lang="en-US" dirty="0"/>
          </a:p>
        </p:txBody>
      </p:sp>
      <p:pic>
        <p:nvPicPr>
          <p:cNvPr id="6" name="Picture 5" descr="figure_03_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545" y="1839359"/>
            <a:ext cx="4729255" cy="457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6" descr="figure_01_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39359"/>
            <a:ext cx="2852884" cy="457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8603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</a:t>
            </a:r>
            <a:r>
              <a:rPr lang="en-US" dirty="0" smtClean="0"/>
              <a:t>Question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16608" cy="452596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2000" dirty="0"/>
              <a:t>In the DNA sequence 5'–TGAC–3', the </a:t>
            </a:r>
            <a:r>
              <a:rPr lang="en-US" sz="2000" dirty="0" err="1"/>
              <a:t>phosphodiester</a:t>
            </a:r>
            <a:r>
              <a:rPr lang="en-US" sz="2000" dirty="0"/>
              <a:t> linkage between the guanine and the adenine connects:</a:t>
            </a:r>
          </a:p>
          <a:p>
            <a:pPr marL="0" indent="0">
              <a:buNone/>
            </a:pPr>
            <a:r>
              <a:rPr lang="en-US" sz="2800" dirty="0"/>
              <a:t> </a:t>
            </a:r>
          </a:p>
          <a:p>
            <a:pPr marL="0" indent="0">
              <a:buNone/>
            </a:pPr>
            <a:r>
              <a:rPr lang="en-US" sz="1800" dirty="0"/>
              <a:t>A.	</a:t>
            </a:r>
            <a:r>
              <a:rPr lang="en-US" sz="1800" b="1" dirty="0"/>
              <a:t>the 3' end of the guanine to the 5' end of the adenine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B. 	the 2' end of the adenine to the 3' end of the guanine.</a:t>
            </a:r>
          </a:p>
          <a:p>
            <a:pPr marL="0" indent="0">
              <a:buNone/>
            </a:pPr>
            <a:r>
              <a:rPr lang="en-US" sz="1800" dirty="0"/>
              <a:t>C. 	the 5' end of the guanine to the 1' end of the adenine.</a:t>
            </a:r>
          </a:p>
          <a:p>
            <a:pPr marL="0" indent="0">
              <a:buNone/>
            </a:pPr>
            <a:r>
              <a:rPr lang="en-US" sz="1800" dirty="0"/>
              <a:t>D. 	the 3' end of the adenine to the 5' end of the guanine.</a:t>
            </a:r>
          </a:p>
          <a:p>
            <a:pPr marL="0" indent="0">
              <a:buNone/>
            </a:pPr>
            <a:r>
              <a:rPr lang="en-US" sz="1800" dirty="0"/>
              <a:t>E. 	the 5' end of the guanine to the 2' end of the adenine.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 descr="figure_03_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590" y="1199847"/>
            <a:ext cx="2714452" cy="4777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834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</a:t>
            </a:r>
            <a:r>
              <a:rPr lang="en-US" dirty="0" smtClean="0"/>
              <a:t>Question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In the DNA of certain bacterial cells, 16% of the nucleotides are adenine. What are the percentages of the other nucleotides in the bacterial DNA</a:t>
            </a:r>
            <a:r>
              <a:rPr lang="en-US" sz="2800" dirty="0" smtClean="0"/>
              <a:t>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A. 34% thymidine, 34% guanine, 16% </a:t>
            </a:r>
            <a:r>
              <a:rPr lang="en-US" sz="2800" dirty="0" smtClean="0"/>
              <a:t>cytosine</a:t>
            </a:r>
          </a:p>
          <a:p>
            <a:pPr marL="0" indent="0">
              <a:buNone/>
            </a:pPr>
            <a:r>
              <a:rPr lang="en-US" sz="2800" dirty="0" smtClean="0"/>
              <a:t>B</a:t>
            </a:r>
            <a:r>
              <a:rPr lang="en-US" sz="2800" dirty="0"/>
              <a:t>. 34% uracil, 16% guanine, 16% cytosine		</a:t>
            </a:r>
          </a:p>
          <a:p>
            <a:pPr marL="0" indent="0">
              <a:buNone/>
            </a:pPr>
            <a:r>
              <a:rPr lang="en-US" sz="2800" dirty="0"/>
              <a:t>C</a:t>
            </a:r>
            <a:r>
              <a:rPr lang="en-US" sz="2800" dirty="0" smtClean="0"/>
              <a:t>.</a:t>
            </a:r>
            <a:r>
              <a:rPr lang="en-US" sz="2800" dirty="0"/>
              <a:t> 16% thymidine, 34% guanine, 34% cytosine	</a:t>
            </a:r>
            <a:r>
              <a:rPr lang="en-US" sz="2800" dirty="0" smtClean="0"/>
              <a:t> </a:t>
            </a:r>
          </a:p>
          <a:p>
            <a:pPr marL="0" indent="0">
              <a:buNone/>
            </a:pPr>
            <a:r>
              <a:rPr lang="en-US" sz="2800" dirty="0" smtClean="0"/>
              <a:t>D</a:t>
            </a:r>
            <a:r>
              <a:rPr lang="en-US" sz="2800" dirty="0"/>
              <a:t>. 34% thymidine, 16% guanine, 34% cytosine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920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</a:t>
            </a:r>
            <a:r>
              <a:rPr lang="en-US" dirty="0" smtClean="0"/>
              <a:t>Question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4048"/>
            <a:ext cx="612417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In the DNA of certain bacterial cells, 16% of the nucleotides are adenine. What are the percentages of the other nucleotides in the bacterial DNA</a:t>
            </a:r>
            <a:r>
              <a:rPr lang="en-US" sz="2000" dirty="0" smtClean="0"/>
              <a:t>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A. 34% thymidine, 34% guanine, 16% </a:t>
            </a:r>
            <a:r>
              <a:rPr lang="en-US" sz="2000" dirty="0" smtClean="0"/>
              <a:t>cytosine</a:t>
            </a:r>
          </a:p>
          <a:p>
            <a:pPr marL="0" indent="0">
              <a:buNone/>
            </a:pPr>
            <a:r>
              <a:rPr lang="en-US" sz="2000" dirty="0" smtClean="0"/>
              <a:t>B</a:t>
            </a:r>
            <a:r>
              <a:rPr lang="en-US" sz="2000" dirty="0"/>
              <a:t>. 34% uracil, 16% guanine, 16% cytosine		</a:t>
            </a:r>
          </a:p>
          <a:p>
            <a:pPr marL="0" indent="0">
              <a:buNone/>
            </a:pPr>
            <a:r>
              <a:rPr lang="en-US" sz="2000" dirty="0"/>
              <a:t>C</a:t>
            </a:r>
            <a:r>
              <a:rPr lang="en-US" sz="2000" dirty="0" smtClean="0"/>
              <a:t>.</a:t>
            </a:r>
            <a:r>
              <a:rPr lang="en-US" sz="2000" dirty="0"/>
              <a:t> </a:t>
            </a:r>
            <a:r>
              <a:rPr lang="en-US" sz="2000" b="1" dirty="0"/>
              <a:t>16% thymidine, 34% guanine, 34% cytosine</a:t>
            </a:r>
            <a:r>
              <a:rPr lang="en-US" sz="2000" dirty="0"/>
              <a:t>	</a:t>
            </a:r>
            <a:r>
              <a:rPr lang="en-US" sz="2000" dirty="0" smtClean="0"/>
              <a:t> </a:t>
            </a:r>
          </a:p>
          <a:p>
            <a:pPr marL="0" indent="0">
              <a:buNone/>
            </a:pPr>
            <a:r>
              <a:rPr lang="en-US" sz="2000" dirty="0" smtClean="0"/>
              <a:t>D</a:t>
            </a:r>
            <a:r>
              <a:rPr lang="en-US" sz="2000" dirty="0"/>
              <a:t>. 34% thymidine, 16% guanine, 34% cytosine</a:t>
            </a:r>
          </a:p>
          <a:p>
            <a:endParaRPr lang="en-US" sz="2400" dirty="0"/>
          </a:p>
        </p:txBody>
      </p:sp>
      <p:pic>
        <p:nvPicPr>
          <p:cNvPr id="4" name="Picture 3" descr="figure_03_08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180" y="1808438"/>
            <a:ext cx="2006141" cy="4855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figure_03_0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84"/>
          <a:stretch/>
        </p:blipFill>
        <p:spPr bwMode="auto">
          <a:xfrm>
            <a:off x="305229" y="4066897"/>
            <a:ext cx="2951954" cy="2597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5" descr="figure_03_0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92"/>
          <a:stretch/>
        </p:blipFill>
        <p:spPr bwMode="auto">
          <a:xfrm>
            <a:off x="3582464" y="4066897"/>
            <a:ext cx="2951954" cy="2597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219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Question 3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DNA replicates in a semi-conservative manner.  This </a:t>
            </a:r>
            <a:r>
              <a:rPr lang="en-US" dirty="0" smtClean="0"/>
              <a:t>means</a:t>
            </a:r>
          </a:p>
          <a:p>
            <a:pPr marL="0" indent="0">
              <a:buNone/>
            </a:pPr>
            <a:endParaRPr lang="en-US" dirty="0"/>
          </a:p>
          <a:p>
            <a:pPr marL="914400" lvl="1" indent="-514350">
              <a:buFont typeface="+mj-lt"/>
              <a:buAutoNum type="alphaLcParenR"/>
            </a:pPr>
            <a:r>
              <a:rPr lang="en-US" dirty="0"/>
              <a:t>one daughter strand is synthesized as a large fragment while the other is </a:t>
            </a:r>
            <a:r>
              <a:rPr lang="en-US" dirty="0" smtClean="0"/>
              <a:t>synthesized </a:t>
            </a:r>
            <a:r>
              <a:rPr lang="en-US" dirty="0"/>
              <a:t>in smaller fragments, both in the 5’-3’ </a:t>
            </a:r>
            <a:r>
              <a:rPr lang="en-US" dirty="0" smtClean="0"/>
              <a:t>direction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every </a:t>
            </a:r>
            <a:r>
              <a:rPr lang="en-US" dirty="0"/>
              <a:t>newly formed double-stranded DNA molecule consists of one parental strand and one daughter </a:t>
            </a:r>
            <a:r>
              <a:rPr lang="en-US" dirty="0" smtClean="0"/>
              <a:t>strand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every </a:t>
            </a:r>
            <a:r>
              <a:rPr lang="en-US" dirty="0"/>
              <a:t>newly formed double-stranded DNA molecule is comprised of two new daughter </a:t>
            </a:r>
            <a:r>
              <a:rPr lang="en-US" dirty="0" smtClean="0"/>
              <a:t>strands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one </a:t>
            </a:r>
            <a:r>
              <a:rPr lang="en-US" dirty="0"/>
              <a:t>daughter strand is synthesized as a large fragment in the 5’-3’ direction while the other is synthesized in smaller fragments in the 3’-5’ </a:t>
            </a:r>
            <a:r>
              <a:rPr lang="en-US" dirty="0" smtClean="0"/>
              <a:t>direction</a:t>
            </a:r>
          </a:p>
          <a:p>
            <a:pPr marL="40005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7042-7F76-FA49-A68B-9AD25EF6F2C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96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Review Question 3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DNA replicates in a semi-conservative manner.  This </a:t>
            </a:r>
            <a:r>
              <a:rPr lang="en-US" dirty="0" smtClean="0"/>
              <a:t>means</a:t>
            </a:r>
          </a:p>
          <a:p>
            <a:pPr marL="0" indent="0">
              <a:buNone/>
            </a:pPr>
            <a:endParaRPr lang="en-US" dirty="0"/>
          </a:p>
          <a:p>
            <a:pPr marL="914400" lvl="1" indent="-514350">
              <a:buFont typeface="+mj-lt"/>
              <a:buAutoNum type="alphaLcParenR"/>
            </a:pPr>
            <a:r>
              <a:rPr lang="en-US" dirty="0"/>
              <a:t>one daughter strand is synthesized as a large fragment while the other is </a:t>
            </a:r>
            <a:r>
              <a:rPr lang="en-US" dirty="0" smtClean="0"/>
              <a:t>synthesized </a:t>
            </a:r>
            <a:r>
              <a:rPr lang="en-US" dirty="0"/>
              <a:t>in smaller fragments, both in the 5’-3’ </a:t>
            </a:r>
            <a:r>
              <a:rPr lang="en-US" dirty="0" smtClean="0"/>
              <a:t>direction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every </a:t>
            </a:r>
            <a:r>
              <a:rPr lang="en-US" dirty="0"/>
              <a:t>newly formed double-stranded DNA molecule consists of one parental strand and one daughter </a:t>
            </a:r>
            <a:r>
              <a:rPr lang="en-US" dirty="0" smtClean="0"/>
              <a:t>strand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every </a:t>
            </a:r>
            <a:r>
              <a:rPr lang="en-US" dirty="0"/>
              <a:t>newly formed double-stranded DNA molecule is comprised of two new daughter </a:t>
            </a:r>
            <a:r>
              <a:rPr lang="en-US" dirty="0" smtClean="0"/>
              <a:t>strands</a:t>
            </a:r>
          </a:p>
          <a:p>
            <a:pPr marL="914400" lvl="1" indent="-514350">
              <a:buFont typeface="+mj-lt"/>
              <a:buAutoNum type="alphaLcParenR"/>
            </a:pPr>
            <a:r>
              <a:rPr lang="en-US" dirty="0" smtClean="0"/>
              <a:t>one </a:t>
            </a:r>
            <a:r>
              <a:rPr lang="en-US" dirty="0"/>
              <a:t>daughter strand is synthesized as a large fragment in the 5’-3’ direction while the other is synthesized in smaller fragments in the 3’-5’ </a:t>
            </a:r>
            <a:r>
              <a:rPr lang="en-US" dirty="0" smtClean="0"/>
              <a:t>direction</a:t>
            </a:r>
          </a:p>
          <a:p>
            <a:pPr marL="40005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7042-7F76-FA49-A68B-9AD25EF6F2C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Review Question 3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DNA replicates in a semi-conservative manner.  This </a:t>
            </a:r>
            <a:r>
              <a:rPr lang="en-US" dirty="0" smtClean="0"/>
              <a:t>means</a:t>
            </a:r>
            <a:endParaRPr lang="en-US" dirty="0"/>
          </a:p>
          <a:p>
            <a:pPr marL="914400" lvl="1" indent="-514350">
              <a:buFont typeface="+mj-lt"/>
              <a:buAutoNum type="alphaLcParenR" startAt="2"/>
            </a:pPr>
            <a:r>
              <a:rPr lang="en-US" b="1" dirty="0" smtClean="0"/>
              <a:t>every </a:t>
            </a:r>
            <a:r>
              <a:rPr lang="en-US" b="1" dirty="0"/>
              <a:t>newly formed double-stranded DNA molecule consists of one parental strand and one </a:t>
            </a:r>
            <a:r>
              <a:rPr lang="en-US" b="1" dirty="0" smtClean="0"/>
              <a:t>daughter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27042-7F76-FA49-A68B-9AD25EF6F2CC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rcRect t="-697" b="-697"/>
          <a:stretch>
            <a:fillRect/>
          </a:stretch>
        </p:blipFill>
        <p:spPr>
          <a:xfrm>
            <a:off x="4178300" y="3715247"/>
            <a:ext cx="4660900" cy="256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0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Supporting Videos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The DNA Double Helix (17 </a:t>
            </a:r>
            <a:r>
              <a:rPr lang="en-US" sz="180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mins</a:t>
            </a:r>
            <a:r>
              <a:rPr lang="en-US" sz="18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)</a:t>
            </a:r>
            <a:endParaRPr lang="en-US" sz="1800" dirty="0" smtClean="0">
              <a:solidFill>
                <a:srgbClr val="000000"/>
              </a:solidFill>
              <a:latin typeface="Lucida Grande"/>
              <a:ea typeface="Lucida Grande"/>
              <a:cs typeface="Lucida Grande"/>
              <a:hlinkClick r:id="rId2"/>
            </a:endParaRPr>
          </a:p>
          <a:p>
            <a:r>
              <a:rPr lang="en-US" sz="18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http</a:t>
            </a:r>
            <a:r>
              <a:rPr lang="en-US" sz="1800" dirty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://media.hhmi.org/biointeractive/films/</a:t>
            </a:r>
            <a:r>
              <a:rPr lang="en-US" sz="18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  <a:hlinkClick r:id="rId2"/>
              </a:rPr>
              <a:t>Double_Helix.html</a:t>
            </a:r>
            <a:endParaRPr lang="en-US" sz="1800" dirty="0" smtClean="0">
              <a:solidFill>
                <a:srgbClr val="000000"/>
              </a:solidFill>
              <a:latin typeface="Lucida Grande"/>
              <a:ea typeface="Lucida Grande"/>
              <a:cs typeface="Lucida Grande"/>
            </a:endParaRPr>
          </a:p>
          <a:p>
            <a:endParaRPr lang="en-US" sz="1800" dirty="0">
              <a:solidFill>
                <a:srgbClr val="000000"/>
              </a:solidFill>
              <a:latin typeface="Lucida Grande"/>
              <a:ea typeface="Lucida Grande"/>
              <a:cs typeface="Lucida Grande"/>
            </a:endParaRPr>
          </a:p>
          <a:p>
            <a:r>
              <a:rPr lang="en-US" sz="18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The Chemical Structure of DNA (3 </a:t>
            </a:r>
            <a:r>
              <a:rPr lang="en-US" sz="180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mins</a:t>
            </a:r>
            <a:r>
              <a:rPr lang="en-US" sz="18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)</a:t>
            </a:r>
          </a:p>
          <a:p>
            <a:r>
              <a:rPr lang="en-US" sz="1800" dirty="0">
                <a:hlinkClick r:id="rId3"/>
              </a:rPr>
              <a:t>http://</a:t>
            </a:r>
            <a:r>
              <a:rPr lang="en-US" sz="1800" dirty="0" err="1">
                <a:hlinkClick r:id="rId3"/>
              </a:rPr>
              <a:t>www.hhmi.org</a:t>
            </a:r>
            <a:r>
              <a:rPr lang="en-US" sz="1800" dirty="0">
                <a:hlinkClick r:id="rId3"/>
              </a:rPr>
              <a:t>/</a:t>
            </a:r>
            <a:r>
              <a:rPr lang="en-US" sz="1800" dirty="0" err="1">
                <a:hlinkClick r:id="rId3"/>
              </a:rPr>
              <a:t>biointeractive</a:t>
            </a:r>
            <a:r>
              <a:rPr lang="en-US" sz="1800" dirty="0">
                <a:hlinkClick r:id="rId3"/>
              </a:rPr>
              <a:t>/chemical-structure-</a:t>
            </a:r>
            <a:r>
              <a:rPr lang="en-US" sz="1800" dirty="0" err="1">
                <a:hlinkClick r:id="rId3"/>
              </a:rPr>
              <a:t>dna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12866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18 at 1.4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32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44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001000" cy="116205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 smtClean="0"/>
              <a:t>DNA Structure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Looks like a </a:t>
            </a:r>
            <a:r>
              <a:rPr lang="en-US" sz="1800" dirty="0" smtClean="0">
                <a:solidFill>
                  <a:schemeClr val="accent6">
                    <a:lumMod val="75000"/>
                  </a:schemeClr>
                </a:solidFill>
              </a:rPr>
              <a:t>twisted</a:t>
            </a:r>
            <a:r>
              <a:rPr lang="en-US" sz="1800" dirty="0" smtClean="0"/>
              <a:t> ladder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Two sides of the ladder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Sugar (</a:t>
            </a:r>
            <a:r>
              <a:rPr lang="en-US" sz="1600" dirty="0" err="1" smtClean="0"/>
              <a:t>deoxyribose</a:t>
            </a:r>
            <a:r>
              <a:rPr lang="en-US" sz="1600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Phosphates</a:t>
            </a:r>
          </a:p>
          <a:p>
            <a:pPr marL="1200150" lvl="2" indent="-285750">
              <a:buFont typeface="Arial"/>
              <a:buChar char="•"/>
            </a:pPr>
            <a:r>
              <a:rPr lang="en-US" sz="1400" dirty="0" smtClean="0"/>
              <a:t>Alternating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Rungs of the ladder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/>
              <a:t>Nitrogenous bases</a:t>
            </a:r>
            <a:endParaRPr lang="en-US" sz="1600" dirty="0"/>
          </a:p>
        </p:txBody>
      </p:sp>
      <p:pic>
        <p:nvPicPr>
          <p:cNvPr id="7" name="Content Placeholder 6" descr="Screen Shot 2016-01-18 at 1.53.4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6157" b="-46157"/>
          <a:stretch>
            <a:fillRect/>
          </a:stretch>
        </p:blipFill>
        <p:spPr>
          <a:xfrm>
            <a:off x="3765550" y="349250"/>
            <a:ext cx="5111750" cy="5853113"/>
          </a:xfrm>
        </p:spPr>
      </p:pic>
    </p:spTree>
    <p:extLst>
      <p:ext uri="{BB962C8B-B14F-4D97-AF65-F5344CB8AC3E}">
        <p14:creationId xmlns:p14="http://schemas.microsoft.com/office/powerpoint/2010/main" val="626304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"/>
            <a:ext cx="8001000" cy="116205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 smtClean="0"/>
              <a:t>DNA Structure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err="1" smtClean="0"/>
              <a:t>Deoxyribose</a:t>
            </a:r>
            <a:r>
              <a:rPr lang="en-US" sz="1800" dirty="0" smtClean="0"/>
              <a:t> sugar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Phosphate</a:t>
            </a:r>
            <a:endParaRPr lang="en-US" sz="1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460" r="28074" b="-2460"/>
          <a:stretch/>
        </p:blipFill>
        <p:spPr>
          <a:xfrm>
            <a:off x="5086350" y="882650"/>
            <a:ext cx="3676650" cy="585311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1250"/>
          <a:stretch/>
        </p:blipFill>
        <p:spPr>
          <a:xfrm>
            <a:off x="914400" y="1938986"/>
            <a:ext cx="2362200" cy="20855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7185" t="23307" r="28641"/>
          <a:stretch/>
        </p:blipFill>
        <p:spPr>
          <a:xfrm>
            <a:off x="1968500" y="4657760"/>
            <a:ext cx="1308100" cy="198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6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"/>
            <a:ext cx="8001000" cy="116205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 smtClean="0"/>
              <a:t>DNA Structure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smtClean="0"/>
              <a:t>Nitrogenous Bases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endParaRPr lang="en-US" sz="1800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2460" r="28074" b="-2460"/>
          <a:stretch/>
        </p:blipFill>
        <p:spPr>
          <a:xfrm>
            <a:off x="5086350" y="882650"/>
            <a:ext cx="3676650" cy="5853113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13" y="2120899"/>
            <a:ext cx="3762383" cy="382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2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igure_03_0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84"/>
          <a:stretch/>
        </p:blipFill>
        <p:spPr bwMode="auto">
          <a:xfrm>
            <a:off x="305229" y="3398451"/>
            <a:ext cx="3305304" cy="290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7" descr="figure_03_0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92"/>
          <a:stretch/>
        </p:blipFill>
        <p:spPr bwMode="auto">
          <a:xfrm>
            <a:off x="3610533" y="2832100"/>
            <a:ext cx="3305305" cy="2907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Nitrogenous Bases Pair?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186" y="1302668"/>
            <a:ext cx="6001232" cy="2453356"/>
          </a:xfrm>
        </p:spPr>
        <p:txBody>
          <a:bodyPr>
            <a:noAutofit/>
          </a:bodyPr>
          <a:lstStyle/>
          <a:p>
            <a:r>
              <a:rPr lang="en-US" sz="2400" dirty="0" smtClean="0"/>
              <a:t>Specific</a:t>
            </a:r>
            <a:endParaRPr lang="en-US" sz="2400" dirty="0" smtClean="0"/>
          </a:p>
          <a:p>
            <a:r>
              <a:rPr lang="en-US" sz="2400" dirty="0" smtClean="0"/>
              <a:t>Preserves </a:t>
            </a:r>
            <a:r>
              <a:rPr lang="en-US" sz="2400" dirty="0" smtClean="0"/>
              <a:t>distance between backbones</a:t>
            </a:r>
          </a:p>
          <a:p>
            <a:r>
              <a:rPr lang="en-US" sz="2400" dirty="0" smtClean="0"/>
              <a:t>Hydrogen </a:t>
            </a:r>
            <a:r>
              <a:rPr lang="en-US" sz="2400" dirty="0" smtClean="0"/>
              <a:t>bonds</a:t>
            </a:r>
          </a:p>
          <a:p>
            <a:r>
              <a:rPr lang="en-US" sz="2400" dirty="0" smtClean="0"/>
              <a:t>Key </a:t>
            </a:r>
            <a:r>
              <a:rPr lang="en-US" sz="2400" dirty="0" smtClean="0"/>
              <a:t>to </a:t>
            </a:r>
            <a:r>
              <a:rPr lang="en-US" sz="2400" dirty="0" smtClean="0"/>
              <a:t>replication</a:t>
            </a:r>
          </a:p>
          <a:p>
            <a:r>
              <a:rPr lang="en-US" sz="2400" dirty="0" smtClean="0"/>
              <a:t>Purines and </a:t>
            </a:r>
            <a:r>
              <a:rPr lang="en-US" sz="2400" dirty="0" err="1" smtClean="0"/>
              <a:t>pyrimidines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6" name="Picture 5" descr="figure_03_08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180" y="1808438"/>
            <a:ext cx="2006141" cy="4855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178800" y="2832100"/>
            <a:ext cx="799155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46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7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DNA Double Helix -  A </a:t>
            </a:r>
            <a:r>
              <a:rPr lang="en-US" dirty="0" smtClean="0">
                <a:solidFill>
                  <a:srgbClr val="E46C0A"/>
                </a:solidFill>
              </a:rPr>
              <a:t>Twisted</a:t>
            </a:r>
            <a:r>
              <a:rPr lang="en-US" dirty="0" smtClean="0"/>
              <a:t> Ladder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7963" y="4038600"/>
            <a:ext cx="2594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Watson and Crick, 1953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63" y="1282700"/>
            <a:ext cx="2522271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664" y="1282700"/>
            <a:ext cx="4821936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42664" y="4059823"/>
            <a:ext cx="2594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Rosalind Franklin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999" y="4876800"/>
            <a:ext cx="480999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18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6205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 smtClean="0"/>
              <a:t>Nucleotide Structure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8229600" cy="1079500"/>
          </a:xfrm>
        </p:spPr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One sugar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One phosphate group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One base</a:t>
            </a:r>
            <a:endParaRPr lang="en-US" sz="2400" dirty="0"/>
          </a:p>
        </p:txBody>
      </p:sp>
      <p:pic>
        <p:nvPicPr>
          <p:cNvPr id="8" name="Picture 3" descr="figure_03_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2823889"/>
            <a:ext cx="8535987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733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922</TotalTime>
  <Words>704</Words>
  <Application>Microsoft Macintosh PowerPoint</Application>
  <PresentationFormat>On-screen Show (4:3)</PresentationFormat>
  <Paragraphs>140</Paragraphs>
  <Slides>26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The Central Dogma of Molecular Biology</vt:lpstr>
      <vt:lpstr>PowerPoint Presentation</vt:lpstr>
      <vt:lpstr>DNA Structure</vt:lpstr>
      <vt:lpstr>DNA Structure</vt:lpstr>
      <vt:lpstr>DNA Structure</vt:lpstr>
      <vt:lpstr>How Do Nitrogenous Bases Pair?</vt:lpstr>
      <vt:lpstr>DNA Double Helix -  A Twisted Ladder</vt:lpstr>
      <vt:lpstr>Nucleotide Structure</vt:lpstr>
      <vt:lpstr>Structure of DNA</vt:lpstr>
      <vt:lpstr>Structure of DNA</vt:lpstr>
      <vt:lpstr>Structure of DNA</vt:lpstr>
      <vt:lpstr>Structure of DNA</vt:lpstr>
      <vt:lpstr>DNA Replication Process</vt:lpstr>
      <vt:lpstr>DNA Replication Process</vt:lpstr>
      <vt:lpstr>DNA Replication Process http://www.hhmi.org/biointeractive/dna-replication-schematic</vt:lpstr>
      <vt:lpstr>DNA Replication Enzymology</vt:lpstr>
      <vt:lpstr>DNA Replication Enzymology http://www.hhmi.org/biointeractive/dna-replication-basic-detail</vt:lpstr>
      <vt:lpstr>Review Question 1</vt:lpstr>
      <vt:lpstr>Review Question 1</vt:lpstr>
      <vt:lpstr>Review Question 2</vt:lpstr>
      <vt:lpstr>Review Question 2</vt:lpstr>
      <vt:lpstr>Review Question 3</vt:lpstr>
      <vt:lpstr>Review Question 3</vt:lpstr>
      <vt:lpstr>Review Question 3</vt:lpstr>
      <vt:lpstr>Supporting Videos</vt:lpstr>
    </vt:vector>
  </TitlesOfParts>
  <Company>Allegheny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Nucleic Acids</dc:title>
  <dc:creator>Kristen Webb</dc:creator>
  <cp:lastModifiedBy>Kristen Webb</cp:lastModifiedBy>
  <cp:revision>79</cp:revision>
  <dcterms:created xsi:type="dcterms:W3CDTF">2014-08-14T14:15:56Z</dcterms:created>
  <dcterms:modified xsi:type="dcterms:W3CDTF">2016-01-18T19:48:48Z</dcterms:modified>
</cp:coreProperties>
</file>